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7"/>
  </p:notesMasterIdLst>
  <p:sldIdLst>
    <p:sldId id="475" r:id="rId2"/>
    <p:sldId id="476" r:id="rId3"/>
    <p:sldId id="477" r:id="rId4"/>
    <p:sldId id="539" r:id="rId5"/>
    <p:sldId id="557" r:id="rId6"/>
    <p:sldId id="556" r:id="rId7"/>
    <p:sldId id="558" r:id="rId8"/>
    <p:sldId id="560" r:id="rId9"/>
    <p:sldId id="559" r:id="rId10"/>
    <p:sldId id="562" r:id="rId11"/>
    <p:sldId id="563" r:id="rId12"/>
    <p:sldId id="564" r:id="rId13"/>
    <p:sldId id="537" r:id="rId14"/>
    <p:sldId id="516" r:id="rId15"/>
    <p:sldId id="471" r:id="rId16"/>
  </p:sldIdLst>
  <p:sldSz cx="9144000" cy="5143500" type="screen16x9"/>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xmlns:mc="http://schemas.openxmlformats.org/markup-compatibility/2006" xmlns:a14="http://schemas.microsoft.com/office/drawing/2010/main" val="FF0000" mc:Ignorable=""/>
        </p14:laserClr>
      </p:ext>
      <p:ext uri="{2FDB2607-1784-4EEB-B798-7EB5836EED8A}">
        <p14:showMediaCtrls xmlns="" xmlns:p14="http://schemas.microsoft.com/office/powerpoint/2010/main" val="1"/>
      </p:ext>
    </p:extLst>
  </p:showPr>
  <p:clrMru>
    <a:srgbClr val="FFFFFF"/>
    <a:srgbClr val="000000"/>
    <a:srgbClr val="08050B"/>
    <a:srgbClr val="040200"/>
    <a:srgbClr val="080400"/>
    <a:srgbClr val="294B2C"/>
    <a:srgbClr val="040000"/>
    <a:srgbClr val="010407"/>
    <a:srgbClr val="000204"/>
    <a:srgbClr val="07010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4" autoAdjust="0"/>
    <p:restoredTop sz="91398" autoAdjust="0"/>
  </p:normalViewPr>
  <p:slideViewPr>
    <p:cSldViewPr>
      <p:cViewPr varScale="1">
        <p:scale>
          <a:sx n="97" d="100"/>
          <a:sy n="97" d="100"/>
        </p:scale>
        <p:origin x="-114" y="-276"/>
      </p:cViewPr>
      <p:guideLst>
        <p:guide orient="horz" pos="1620"/>
        <p:guide pos="2880"/>
      </p:guideLst>
    </p:cSldViewPr>
  </p:slideViewPr>
  <p:outlineViewPr>
    <p:cViewPr>
      <p:scale>
        <a:sx n="33" d="100"/>
        <a:sy n="33" d="100"/>
      </p:scale>
      <p:origin x="0" y="477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122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1229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xmlns:mc="http://schemas.openxmlformats.org/markup-compatibility/2006" val="808080" mc:Ignorable=""/>
                  </a:outerShdw>
                </a:effectLst>
              </a14:hiddenEffects>
            </a:ext>
            <a:ext uri="{53640926-AAD7-44D8-BBD7-CCE9431645EC}">
              <a14:shadowObscured xmlns="" xmlns:a14="http://schemas.microsoft.com/office/drawing/2010/main" val="1"/>
            </a:ext>
          </a:ex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D1CD6E8B-C974-4436-B294-C7BC11C06BEE}" type="slidenum">
              <a:rPr lang="en-US"/>
              <a:pPr/>
              <a:t>‹#›</a:t>
            </a:fld>
            <a:endParaRPr lang="en-US"/>
          </a:p>
        </p:txBody>
      </p:sp>
    </p:spTree>
    <p:extLst>
      <p:ext uri="{BB962C8B-B14F-4D97-AF65-F5344CB8AC3E}">
        <p14:creationId xmlns="" xmlns:p14="http://schemas.microsoft.com/office/powerpoint/2010/main" val="39846412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xmlns="" val="1699034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
          <p:cNvSpPr/>
          <p:nvPr/>
        </p:nvSpPr>
        <p:spPr>
          <a:xfrm>
            <a:off x="1143000" y="693719"/>
            <a:ext cx="4572000" cy="3429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square" lIns="90000" tIns="46800" rIns="90000" bIns="46800" anchor="ctr" anchorCtr="0" compatLnSpc="0"/>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en-US" sz="1800" b="0" i="0" u="none" strike="noStrike" baseline="0">
              <a:ln>
                <a:noFill/>
              </a:ln>
              <a:solidFill>
                <a:srgbClr val="000000"/>
              </a:solidFill>
              <a:latin typeface="Arial" pitchFamily="34"/>
              <a:ea typeface="Arial" pitchFamily="34"/>
              <a:cs typeface="Arial" pitchFamily="34"/>
            </a:endParaRPr>
          </a:p>
        </p:txBody>
      </p:sp>
      <p:sp>
        <p:nvSpPr>
          <p:cNvPr id="3" name="Notes Placeholder 2"/>
          <p:cNvSpPr txBox="1">
            <a:spLocks noGrp="1"/>
          </p:cNvSpPr>
          <p:nvPr>
            <p:ph type="body" sz="quarter" idx="1"/>
          </p:nvPr>
        </p:nvSpPr>
        <p:spPr>
          <a:xfrm>
            <a:off x="685799" y="4343400"/>
            <a:ext cx="5486399" cy="4115520"/>
          </a:xfrm>
        </p:spPr>
        <p:txBody>
          <a:bodyPr>
            <a:sp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685799"/>
            <a:ext cx="4572000" cy="3429000"/>
          </a:xfrm>
          <a:prstGeom prst="rect">
            <a:avLst/>
          </a:prstGeom>
        </p:spPr>
        <p:style>
          <a:lnRef idx="2">
            <a:schemeClr val="accent1">
              <a:shade val="50000"/>
            </a:schemeClr>
          </a:lnRef>
          <a:fillRef idx="1">
            <a:schemeClr val="accent1"/>
          </a:fillRef>
          <a:effectRef idx="0">
            <a:schemeClr val="accent1"/>
          </a:effectRef>
          <a:fontRef idx="minor">
            <a:schemeClr val="lt1"/>
          </a:fontRef>
        </p:style>
      </p:sp>
      <p:sp>
        <p:nvSpPr>
          <p:cNvPr id="3" name="Notes Placeholder 2"/>
          <p:cNvSpPr txBox="1">
            <a:spLocks noGrp="1"/>
          </p:cNvSpPr>
          <p:nvPr>
            <p:ph type="body" sz="quarter" idx="1"/>
          </p:nvPr>
        </p:nvSpPr>
        <p:spPr>
          <a:xfrm>
            <a:off x="685799" y="4343400"/>
            <a:ext cx="5486399" cy="4115520"/>
          </a:xfrm>
        </p:spPr>
        <p:txBody>
          <a:bodyPr>
            <a:spAutoFit/>
          </a:bodyPr>
          <a:lstStyle/>
          <a:p>
            <a:endParaRPr lang="en-US" kern="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685799"/>
            <a:ext cx="4572000" cy="3429000"/>
          </a:xfrm>
          <a:prstGeom prst="rect">
            <a:avLst/>
          </a:prstGeom>
        </p:spPr>
        <p:style>
          <a:lnRef idx="2">
            <a:schemeClr val="accent1">
              <a:shade val="50000"/>
            </a:schemeClr>
          </a:lnRef>
          <a:fillRef idx="1">
            <a:schemeClr val="accent1"/>
          </a:fillRef>
          <a:effectRef idx="0">
            <a:schemeClr val="accent1"/>
          </a:effectRef>
          <a:fontRef idx="minor">
            <a:schemeClr val="lt1"/>
          </a:fontRef>
        </p:style>
      </p:sp>
      <p:sp>
        <p:nvSpPr>
          <p:cNvPr id="3" name="Notes Placeholder 2"/>
          <p:cNvSpPr txBox="1">
            <a:spLocks noGrp="1"/>
          </p:cNvSpPr>
          <p:nvPr>
            <p:ph type="body" sz="quarter" idx="1"/>
          </p:nvPr>
        </p:nvSpPr>
        <p:spPr>
          <a:xfrm>
            <a:off x="685799" y="4343400"/>
            <a:ext cx="5486399" cy="4115520"/>
          </a:xfrm>
        </p:spPr>
        <p:txBody>
          <a:bodyPr>
            <a:spAutoFit/>
          </a:bodyPr>
          <a:lstStyle/>
          <a:p>
            <a:endParaRPr lang="en-US" kern="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2503170"/>
            <a:ext cx="6480048" cy="172593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158609"/>
            <a:ext cx="6480048" cy="131445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71ED677-7515-48FA-8957-83FF4B12A7E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5AF91-D589-457C-8076-A08CE6502AEB}"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B693D-9A5A-4AB0-99C5-6239250E902C}"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F9B182-81C2-46D1-B753-445FBB1A9EEC}"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2687878"/>
            <a:ext cx="6629400" cy="1369772"/>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1864350"/>
            <a:ext cx="6629400" cy="800016"/>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586BBC-F3C0-4586-9959-791A2448327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7467600" cy="85725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30F5F-47C4-481F-80C3-19E8A65450C1}"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8229600" cy="85725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4114800"/>
            <a:ext cx="4040188"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4114800"/>
            <a:ext cx="4041775"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137685"/>
            <a:ext cx="4040188"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137685"/>
            <a:ext cx="4041775"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08A065-9355-49A3-866B-B907A7933206}"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
            <a:ext cx="7470648" cy="85725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endParaRPr lang="en-US"/>
          </a:p>
        </p:txBody>
      </p:sp>
      <p:sp>
        <p:nvSpPr>
          <p:cNvPr id="8" name="Slide Number Placeholder 7"/>
          <p:cNvSpPr>
            <a:spLocks noGrp="1"/>
          </p:cNvSpPr>
          <p:nvPr>
            <p:ph type="sldNum" sz="quarter" idx="11"/>
          </p:nvPr>
        </p:nvSpPr>
        <p:spPr/>
        <p:txBody>
          <a:bodyPr/>
          <a:lstStyle/>
          <a:p>
            <a:fld id="{7D5AFEF1-1DB6-406A-8497-31CEAD6A4BF8}"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C6595F-ADF5-4D85-B3F2-D6A91CABB362}"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89146"/>
            <a:ext cx="3200400" cy="547688"/>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60818"/>
            <a:ext cx="2743200" cy="6858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485900"/>
            <a:ext cx="7086600" cy="28575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4816548"/>
            <a:ext cx="762000" cy="273844"/>
          </a:xfrm>
        </p:spPr>
        <p:txBody>
          <a:bodyPr/>
          <a:lstStyle/>
          <a:p>
            <a:fld id="{35A9C64D-1D8E-4A6B-BC1F-C741AEB56D3E}"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279282"/>
            <a:ext cx="3053868" cy="940356"/>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764930"/>
            <a:ext cx="4114800" cy="30861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249074"/>
            <a:ext cx="3053866" cy="199761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4816548"/>
            <a:ext cx="2133600" cy="273844"/>
          </a:xfr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2375A-12EC-4738-A208-E8E64C5F2C75}"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05979"/>
            <a:ext cx="7467600" cy="85725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200151"/>
            <a:ext cx="7467600" cy="339447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4816548"/>
            <a:ext cx="2133600" cy="273844"/>
          </a:xfrm>
          <a:prstGeom prst="rect">
            <a:avLst/>
          </a:prstGeom>
        </p:spPr>
        <p:txBody>
          <a:bodyPr vert="horz" bIns="0" anchor="b"/>
          <a:lstStyle>
            <a:lvl1pPr algn="l" eaLnBrk="1" latinLnBrk="0" hangingPunct="1">
              <a:defRPr kumimoji="0" sz="1000">
                <a:solidFill>
                  <a:schemeClr val="tx2">
                    <a:shade val="50000"/>
                  </a:schemeClr>
                </a:solidFill>
              </a:defRPr>
            </a:lvl1pPr>
          </a:lstStyle>
          <a:p>
            <a:endParaRPr lang="en-US"/>
          </a:p>
        </p:txBody>
      </p:sp>
      <p:sp>
        <p:nvSpPr>
          <p:cNvPr id="22" name="Footer Placeholder 21"/>
          <p:cNvSpPr>
            <a:spLocks noGrp="1"/>
          </p:cNvSpPr>
          <p:nvPr>
            <p:ph type="ftr" sz="quarter" idx="3"/>
          </p:nvPr>
        </p:nvSpPr>
        <p:spPr>
          <a:xfrm>
            <a:off x="3124200" y="4816548"/>
            <a:ext cx="2895600" cy="273844"/>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4816548"/>
            <a:ext cx="762000" cy="273844"/>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46CE891-04AF-4709-9EBD-54FBAB3BEF3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spd="med">
    <p:fade/>
  </p:transition>
  <p:timing>
    <p:tnLst>
      <p:par>
        <p:cTn id="1" dur="indefinite" restart="never" nodeType="tmRoot"/>
      </p:par>
    </p:tnLst>
  </p:timing>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message.bmp"/>
          <p:cNvPicPr>
            <a:picLocks noChangeAspect="1"/>
          </p:cNvPicPr>
          <p:nvPr/>
        </p:nvPicPr>
        <p:blipFill>
          <a:blip r:embed="rId3" cstate="print"/>
          <a:stretch>
            <a:fillRect/>
          </a:stretch>
        </p:blipFill>
        <p:spPr>
          <a:xfrm>
            <a:off x="-1219200" y="0"/>
            <a:ext cx="10955272" cy="5143500"/>
          </a:xfrm>
          <a:prstGeom prst="rect">
            <a:avLst/>
          </a:prstGeom>
        </p:spPr>
      </p:pic>
      <p:sp>
        <p:nvSpPr>
          <p:cNvPr id="4" name="Title 3"/>
          <p:cNvSpPr>
            <a:spLocks noGrp="1"/>
          </p:cNvSpPr>
          <p:nvPr>
            <p:ph type="title"/>
          </p:nvPr>
        </p:nvSpPr>
        <p:spPr>
          <a:xfrm>
            <a:off x="0" y="0"/>
            <a:ext cx="9144000" cy="1371600"/>
          </a:xfrm>
        </p:spPr>
        <p:txBody>
          <a:bodyPr>
            <a:noAutofit/>
          </a:bodyPr>
          <a:lstStyle/>
          <a:p>
            <a:pPr algn="ctr"/>
            <a:r>
              <a:rPr lang="en-US" sz="10000" dirty="0" smtClean="0">
                <a:solidFill>
                  <a:srgbClr val="FFFF00"/>
                </a:solidFill>
                <a:effectLst>
                  <a:glow rad="101600">
                    <a:srgbClr val="040404"/>
                  </a:glow>
                  <a:innerShdw blurRad="50800" dist="25400" dir="13500000">
                    <a:prstClr val="black">
                      <a:alpha val="70000"/>
                    </a:prstClr>
                  </a:innerShdw>
                </a:effectLst>
                <a:latin typeface="Bell MT" pitchFamily="18" charset="0"/>
              </a:rPr>
              <a:t>Welcome!</a:t>
            </a:r>
            <a:endParaRPr lang="en-US" sz="10000" dirty="0">
              <a:solidFill>
                <a:srgbClr val="FFFF00"/>
              </a:solidFill>
              <a:effectLst>
                <a:glow rad="101600">
                  <a:srgbClr val="040404"/>
                </a:glow>
                <a:innerShdw blurRad="50800" dist="25400" dir="13500000">
                  <a:prstClr val="black">
                    <a:alpha val="70000"/>
                  </a:prstClr>
                </a:innerShdw>
              </a:effectLst>
              <a:latin typeface="Bell MT" pitchFamily="18" charset="0"/>
            </a:endParaRPr>
          </a:p>
        </p:txBody>
      </p:sp>
      <p:sp>
        <p:nvSpPr>
          <p:cNvPr id="6" name="Content Placeholder 5"/>
          <p:cNvSpPr>
            <a:spLocks noGrp="1"/>
          </p:cNvSpPr>
          <p:nvPr>
            <p:ph sz="quarter" idx="2"/>
          </p:nvPr>
        </p:nvSpPr>
        <p:spPr>
          <a:xfrm>
            <a:off x="152400" y="1600200"/>
            <a:ext cx="4724400" cy="2971800"/>
          </a:xfrm>
          <a:solidFill>
            <a:schemeClr val="bg2">
              <a:alpha val="0"/>
            </a:schemeClr>
          </a:solidFill>
        </p:spPr>
        <p:txBody>
          <a:bodyPr>
            <a:noAutofit/>
          </a:bodyPr>
          <a:lstStyle/>
          <a:p>
            <a:pPr marL="0" indent="0">
              <a:buNone/>
            </a:pPr>
            <a:r>
              <a:rPr lang="en-US" sz="2600" b="1" dirty="0" smtClean="0">
                <a:effectLst>
                  <a:glow rad="228600">
                    <a:srgbClr val="03080D"/>
                  </a:glow>
                </a:effectLst>
              </a:rPr>
              <a:t>Sunday</a:t>
            </a:r>
          </a:p>
          <a:p>
            <a:pPr lvl="1">
              <a:buNone/>
            </a:pPr>
            <a:r>
              <a:rPr lang="en-US" sz="2600" dirty="0" smtClean="0">
                <a:effectLst>
                  <a:glow rad="228600">
                    <a:srgbClr val="03080D"/>
                  </a:glow>
                </a:effectLst>
              </a:rPr>
              <a:t>Bible Classes   	</a:t>
            </a:r>
            <a:r>
              <a:rPr lang="en-US" sz="2600" dirty="0" smtClean="0">
                <a:effectLst>
                  <a:glow rad="228600">
                    <a:srgbClr val="03080D"/>
                  </a:glow>
                </a:effectLst>
              </a:rPr>
              <a:t>9:30</a:t>
            </a:r>
            <a:r>
              <a:rPr lang="en-US" sz="2600" dirty="0" smtClean="0">
                <a:effectLst>
                  <a:glow rad="228600">
                    <a:srgbClr val="03080D"/>
                  </a:glow>
                </a:effectLst>
              </a:rPr>
              <a:t> </a:t>
            </a:r>
            <a:r>
              <a:rPr lang="en-US" sz="2600" dirty="0" smtClean="0">
                <a:effectLst>
                  <a:glow rad="228600">
                    <a:srgbClr val="03080D"/>
                  </a:glow>
                </a:effectLst>
              </a:rPr>
              <a:t>AM</a:t>
            </a:r>
          </a:p>
          <a:p>
            <a:pPr lvl="1">
              <a:buNone/>
            </a:pPr>
            <a:r>
              <a:rPr lang="en-US" sz="2600" dirty="0" smtClean="0">
                <a:effectLst>
                  <a:glow rad="228600">
                    <a:srgbClr val="03080D"/>
                  </a:glow>
                </a:effectLst>
              </a:rPr>
              <a:t>Worship	        </a:t>
            </a:r>
            <a:r>
              <a:rPr lang="en-US" sz="2600" dirty="0">
                <a:effectLst>
                  <a:glow rad="228600">
                    <a:srgbClr val="03080D"/>
                  </a:glow>
                </a:effectLst>
              </a:rPr>
              <a:t>	</a:t>
            </a:r>
            <a:r>
              <a:rPr lang="en-US" sz="2600" dirty="0" smtClean="0">
                <a:effectLst>
                  <a:glow rad="228600">
                    <a:srgbClr val="03080D"/>
                  </a:glow>
                </a:effectLst>
              </a:rPr>
              <a:t>10:30 </a:t>
            </a:r>
            <a:r>
              <a:rPr lang="en-US" sz="2600" dirty="0" smtClean="0">
                <a:effectLst>
                  <a:glow rad="228600">
                    <a:srgbClr val="03080D"/>
                  </a:glow>
                </a:effectLst>
              </a:rPr>
              <a:t>AM</a:t>
            </a:r>
          </a:p>
          <a:p>
            <a:pPr lvl="1">
              <a:buNone/>
            </a:pPr>
            <a:r>
              <a:rPr lang="en-US" sz="2600" dirty="0" smtClean="0">
                <a:effectLst>
                  <a:glow rad="228600">
                    <a:srgbClr val="03080D"/>
                  </a:glow>
                </a:effectLst>
              </a:rPr>
              <a:t>			          </a:t>
            </a:r>
            <a:r>
              <a:rPr lang="en-US" sz="2600" dirty="0" smtClean="0">
                <a:effectLst>
                  <a:glow rad="228600">
                    <a:srgbClr val="03080D"/>
                  </a:glow>
                </a:effectLst>
              </a:rPr>
              <a:t> 5:30  </a:t>
            </a:r>
            <a:r>
              <a:rPr lang="en-US" sz="2600" dirty="0" smtClean="0">
                <a:effectLst>
                  <a:glow rad="228600">
                    <a:srgbClr val="03080D"/>
                  </a:glow>
                </a:effectLst>
              </a:rPr>
              <a:t>PM</a:t>
            </a:r>
          </a:p>
          <a:p>
            <a:pPr marL="0" indent="0">
              <a:buNone/>
            </a:pPr>
            <a:r>
              <a:rPr lang="en-US" sz="2600" b="1" dirty="0" smtClean="0">
                <a:effectLst>
                  <a:glow rad="228600">
                    <a:srgbClr val="03080D"/>
                  </a:glow>
                </a:effectLst>
              </a:rPr>
              <a:t>Wednesday</a:t>
            </a:r>
            <a:endParaRPr lang="en-US" sz="2600" b="1" dirty="0" smtClean="0">
              <a:effectLst>
                <a:glow rad="228600">
                  <a:srgbClr val="03080D"/>
                </a:glow>
              </a:effectLst>
            </a:endParaRPr>
          </a:p>
          <a:p>
            <a:pPr marL="365760" lvl="1" indent="0">
              <a:buNone/>
            </a:pPr>
            <a:r>
              <a:rPr lang="en-US" sz="2600" dirty="0" smtClean="0">
                <a:effectLst>
                  <a:glow rad="228600">
                    <a:srgbClr val="03080D"/>
                  </a:glow>
                </a:effectLst>
              </a:rPr>
              <a:t>Bible Classes   </a:t>
            </a:r>
            <a:r>
              <a:rPr lang="en-US" sz="2600" dirty="0" smtClean="0">
                <a:effectLst>
                  <a:glow rad="228600">
                    <a:srgbClr val="03080D"/>
                  </a:glow>
                </a:effectLst>
              </a:rPr>
              <a:t>7:00  </a:t>
            </a:r>
            <a:r>
              <a:rPr lang="en-US" sz="2600" dirty="0" smtClean="0">
                <a:effectLst>
                  <a:glow rad="228600">
                    <a:srgbClr val="03080D"/>
                  </a:glow>
                </a:effectLst>
              </a:rPr>
              <a:t>PM</a:t>
            </a:r>
          </a:p>
        </p:txBody>
      </p:sp>
      <p:sp>
        <p:nvSpPr>
          <p:cNvPr id="11" name="Content Placeholder 5"/>
          <p:cNvSpPr>
            <a:spLocks noGrp="1"/>
          </p:cNvSpPr>
          <p:nvPr>
            <p:ph sz="quarter" idx="4"/>
          </p:nvPr>
        </p:nvSpPr>
        <p:spPr>
          <a:xfrm>
            <a:off x="5105400" y="1428750"/>
            <a:ext cx="3886200" cy="3200400"/>
          </a:xfrm>
          <a:solidFill>
            <a:schemeClr val="bg2">
              <a:alpha val="0"/>
            </a:schemeClr>
          </a:solidFill>
        </p:spPr>
        <p:txBody>
          <a:bodyPr>
            <a:normAutofit fontScale="92500" lnSpcReduction="20000"/>
          </a:bodyPr>
          <a:lstStyle/>
          <a:p>
            <a:pPr marL="0" indent="0">
              <a:buNone/>
            </a:pPr>
            <a:endParaRPr lang="en-US" sz="2800" b="1" dirty="0" smtClean="0">
              <a:effectLst>
                <a:glow rad="228600">
                  <a:srgbClr val="03080D"/>
                </a:glow>
              </a:effectLst>
            </a:endParaRPr>
          </a:p>
          <a:p>
            <a:pPr marL="0" indent="0" algn="ctr">
              <a:buNone/>
            </a:pPr>
            <a:r>
              <a:rPr lang="en-US" sz="3300" b="1" dirty="0" smtClean="0">
                <a:effectLst>
                  <a:glow rad="228600">
                    <a:srgbClr val="03080D"/>
                  </a:glow>
                </a:effectLst>
              </a:rPr>
              <a:t>Bibles and copies of sermons are available</a:t>
            </a:r>
          </a:p>
          <a:p>
            <a:pPr marL="0" indent="0" algn="ctr">
              <a:buNone/>
            </a:pPr>
            <a:endParaRPr lang="en-US" sz="3300" b="1" dirty="0" smtClean="0">
              <a:effectLst>
                <a:glow rad="228600">
                  <a:srgbClr val="03080D"/>
                </a:glow>
              </a:effectLst>
            </a:endParaRPr>
          </a:p>
          <a:p>
            <a:pPr marL="0" indent="0" algn="ctr">
              <a:buNone/>
            </a:pPr>
            <a:r>
              <a:rPr lang="en-US" sz="3300" b="1" dirty="0" smtClean="0">
                <a:effectLst>
                  <a:glow rad="228600">
                    <a:srgbClr val="03080D"/>
                  </a:glow>
                </a:effectLst>
              </a:rPr>
              <a:t>Please silence your cell phones</a:t>
            </a:r>
            <a:endParaRPr lang="en-US" sz="3300" dirty="0" smtClean="0">
              <a:effectLst>
                <a:glow rad="228600">
                  <a:srgbClr val="03080D"/>
                </a:glow>
              </a:effectLst>
            </a:endParaRPr>
          </a:p>
        </p:txBody>
      </p:sp>
      <p:sp>
        <p:nvSpPr>
          <p:cNvPr id="9" name="Title 3"/>
          <p:cNvSpPr txBox="1">
            <a:spLocks/>
          </p:cNvSpPr>
          <p:nvPr/>
        </p:nvSpPr>
        <p:spPr>
          <a:xfrm>
            <a:off x="457200" y="4629150"/>
            <a:ext cx="8229600" cy="514350"/>
          </a:xfrm>
          <a:prstGeom prst="rect">
            <a:avLst/>
          </a:prstGeom>
        </p:spPr>
        <p:txBody>
          <a:bodyPr vert="horz" lIns="0" tIns="45720" rIns="0" bIns="0" anchor="b">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effectLst>
                  <a:glow rad="101600">
                    <a:schemeClr val="bg1">
                      <a:alpha val="60000"/>
                    </a:schemeClr>
                  </a:glow>
                </a:effectLst>
                <a:uLnTx/>
                <a:uFillTx/>
                <a:latin typeface="+mj-lt"/>
                <a:ea typeface="+mj-ea"/>
                <a:cs typeface="+mj-cs"/>
              </a:rPr>
              <a:t>www.SunsetChurchofChrist.net</a:t>
            </a:r>
            <a:endParaRPr kumimoji="0" lang="en-US" sz="2400" b="0" i="0" u="none" strike="noStrike" kern="1200" cap="none" spc="0" normalizeH="0" baseline="0" noProof="0" dirty="0">
              <a:ln>
                <a:noFill/>
              </a:ln>
              <a:effectLst>
                <a:glow rad="101600">
                  <a:schemeClr val="bg1">
                    <a:alpha val="60000"/>
                  </a:schemeClr>
                </a:glow>
              </a:effectLst>
              <a:uLnTx/>
              <a:uFillTx/>
              <a:latin typeface="+mj-lt"/>
              <a:ea typeface="+mj-ea"/>
              <a:cs typeface="+mj-cs"/>
            </a:endParaRPr>
          </a:p>
        </p:txBody>
      </p:sp>
    </p:spTree>
    <p:extLst>
      <p:ext uri="{BB962C8B-B14F-4D97-AF65-F5344CB8AC3E}">
        <p14:creationId xmlns:p14="http://schemas.microsoft.com/office/powerpoint/2010/main" xmlns="" val="3659882491"/>
      </p:ext>
    </p:extLst>
  </p:cSld>
  <p:clrMapOvr>
    <a:masterClrMapping/>
  </p:clrMapOvr>
  <mc:AlternateContent xmlns:mc="http://schemas.openxmlformats.org/markup-compatibility/2006">
    <mc:Choice xmlns:p14="http://schemas.microsoft.com/office/powerpoint/2010/main" xmlns="" Requires="p14">
      <p:transition spd="med" p14:dur="699">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Self Control</a:t>
            </a:r>
            <a:endParaRPr lang="en-US" sz="6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228600" y="1200150"/>
            <a:ext cx="8686800" cy="3829050"/>
          </a:xfrm>
        </p:spPr>
        <p:txBody>
          <a:bodyPr>
            <a:normAutofit/>
          </a:bodyPr>
          <a:lstStyle/>
          <a:p>
            <a:pPr>
              <a:buNone/>
            </a:pPr>
            <a:r>
              <a:rPr lang="en-US" sz="4000" dirty="0" smtClean="0"/>
              <a:t>The world HATES self control</a:t>
            </a:r>
          </a:p>
          <a:p>
            <a:pPr>
              <a:buNone/>
            </a:pPr>
            <a:r>
              <a:rPr lang="en-US" sz="4000" dirty="0" smtClean="0"/>
              <a:t>	II Timothy 3:1-5</a:t>
            </a:r>
          </a:p>
          <a:p>
            <a:pPr>
              <a:buNone/>
            </a:pPr>
            <a:endParaRPr lang="en-US" sz="4000" dirty="0" smtClean="0"/>
          </a:p>
          <a:p>
            <a:pPr>
              <a:buNone/>
            </a:pPr>
            <a:r>
              <a:rPr lang="en-US" sz="4000" dirty="0" smtClean="0"/>
              <a:t>Worldly people FEAR self control</a:t>
            </a:r>
          </a:p>
          <a:p>
            <a:pPr>
              <a:buNone/>
            </a:pPr>
            <a:r>
              <a:rPr lang="en-US" sz="4000" dirty="0" smtClean="0"/>
              <a:t>	Acts 24:25</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Self Control</a:t>
            </a:r>
            <a:endParaRPr lang="en-US" sz="6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228600" y="1200150"/>
            <a:ext cx="8686800" cy="3829050"/>
          </a:xfrm>
        </p:spPr>
        <p:txBody>
          <a:bodyPr>
            <a:normAutofit/>
          </a:bodyPr>
          <a:lstStyle/>
          <a:p>
            <a:pPr>
              <a:buNone/>
            </a:pPr>
            <a:r>
              <a:rPr lang="en-US" sz="4000" dirty="0" smtClean="0"/>
              <a:t>How do we learn self control?</a:t>
            </a:r>
          </a:p>
          <a:p>
            <a:pPr>
              <a:buNone/>
            </a:pPr>
            <a:r>
              <a:rPr lang="en-US" sz="4000" dirty="0" smtClean="0"/>
              <a:t>	Don’t </a:t>
            </a:r>
            <a:r>
              <a:rPr lang="en-US" sz="4000" dirty="0" smtClean="0"/>
              <a:t>look at the </a:t>
            </a:r>
            <a:r>
              <a:rPr lang="en-US" sz="4000" dirty="0" smtClean="0"/>
              <a:t>marshmallow</a:t>
            </a:r>
            <a:endParaRPr lang="en-US" sz="4000" dirty="0" smtClean="0"/>
          </a:p>
          <a:p>
            <a:pPr>
              <a:buNone/>
            </a:pPr>
            <a:r>
              <a:rPr lang="en-US" sz="4000" dirty="0" smtClean="0"/>
              <a:t>	</a:t>
            </a:r>
            <a:r>
              <a:rPr lang="en-US" sz="4000" dirty="0" smtClean="0"/>
              <a:t>	Mark 9:43-48</a:t>
            </a:r>
          </a:p>
          <a:p>
            <a:pPr>
              <a:buNone/>
            </a:pPr>
            <a:r>
              <a:rPr lang="en-US" sz="4000" dirty="0" smtClean="0"/>
              <a:t>	</a:t>
            </a:r>
            <a:r>
              <a:rPr lang="en-US" sz="4000" dirty="0" smtClean="0"/>
              <a:t>	</a:t>
            </a:r>
            <a:r>
              <a:rPr lang="en-US" sz="4000" dirty="0" smtClean="0"/>
              <a:t>James 1:12-15</a:t>
            </a:r>
            <a:endParaRPr lang="en-US" sz="4000" dirty="0" smtClean="0"/>
          </a:p>
          <a:p>
            <a:pPr>
              <a:buNone/>
            </a:pPr>
            <a:r>
              <a:rPr lang="en-US" sz="4000" dirty="0" smtClean="0"/>
              <a:t>	</a:t>
            </a:r>
          </a:p>
          <a:p>
            <a:pPr>
              <a:buNone/>
            </a:pPr>
            <a:endParaRPr lang="en-US" sz="4000" dirty="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Self Control</a:t>
            </a:r>
            <a:endParaRPr lang="en-US" sz="6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228600" y="1200150"/>
            <a:ext cx="8686800" cy="3829050"/>
          </a:xfrm>
        </p:spPr>
        <p:txBody>
          <a:bodyPr>
            <a:normAutofit/>
          </a:bodyPr>
          <a:lstStyle/>
          <a:p>
            <a:pPr>
              <a:buNone/>
            </a:pPr>
            <a:r>
              <a:rPr lang="en-US" sz="4000" dirty="0" smtClean="0"/>
              <a:t>How do we learn self control?</a:t>
            </a:r>
          </a:p>
          <a:p>
            <a:pPr>
              <a:buNone/>
            </a:pPr>
            <a:r>
              <a:rPr lang="en-US" sz="4000" dirty="0" smtClean="0"/>
              <a:t>	Don’t </a:t>
            </a:r>
            <a:r>
              <a:rPr lang="en-US" sz="4000" dirty="0" smtClean="0"/>
              <a:t>look at the </a:t>
            </a:r>
            <a:r>
              <a:rPr lang="en-US" sz="4000" dirty="0" smtClean="0"/>
              <a:t>marshmallow</a:t>
            </a:r>
          </a:p>
          <a:p>
            <a:pPr>
              <a:buNone/>
            </a:pPr>
            <a:r>
              <a:rPr lang="en-US" sz="4000" dirty="0" smtClean="0"/>
              <a:t>	</a:t>
            </a:r>
            <a:r>
              <a:rPr lang="en-US" sz="4000" dirty="0" smtClean="0"/>
              <a:t>Be mindful of better things</a:t>
            </a:r>
            <a:endParaRPr lang="en-US" sz="4000" dirty="0" smtClean="0"/>
          </a:p>
          <a:p>
            <a:pPr>
              <a:buNone/>
            </a:pPr>
            <a:r>
              <a:rPr lang="en-US" sz="4000" dirty="0" smtClean="0"/>
              <a:t>	</a:t>
            </a:r>
            <a:r>
              <a:rPr lang="en-US" sz="4000" dirty="0" smtClean="0"/>
              <a:t>	</a:t>
            </a:r>
            <a:r>
              <a:rPr lang="en-US" sz="4000" dirty="0" smtClean="0"/>
              <a:t>Philippians 4:6-8</a:t>
            </a:r>
            <a:endParaRPr lang="en-US" sz="4000" dirty="0" smtClean="0"/>
          </a:p>
          <a:p>
            <a:pPr>
              <a:buNone/>
            </a:pPr>
            <a:r>
              <a:rPr lang="en-US" sz="4000" dirty="0" smtClean="0"/>
              <a:t>	</a:t>
            </a:r>
          </a:p>
          <a:p>
            <a:pPr>
              <a:buNone/>
            </a:pPr>
            <a:endParaRPr lang="en-US" sz="4000" dirty="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05979"/>
            <a:ext cx="8839200" cy="857250"/>
          </a:xfrm>
        </p:spPr>
        <p:txBody>
          <a:bodyPr>
            <a:normAutofit fontScale="90000"/>
          </a:bodyPr>
          <a:lstStyle/>
          <a:p>
            <a:pPr algn="l"/>
            <a:r>
              <a:rPr lang="en-US"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The POINT:</a:t>
            </a:r>
            <a:endParaRPr lang="en-US" sz="6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381000" y="1143000"/>
            <a:ext cx="8763000" cy="4248150"/>
          </a:xfrm>
        </p:spPr>
        <p:txBody>
          <a:bodyPr>
            <a:normAutofit lnSpcReduction="10000"/>
          </a:bodyPr>
          <a:lstStyle/>
          <a:p>
            <a:pPr>
              <a:buNone/>
            </a:pP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Do not lay up for yourselves treasures on earth, where moth and rust destroy and where thieves break in and </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steal; but </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lay up for yourselves treasures in heaven, where neither moth nor rust destroys and where thieves do not break in and steal</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Matthew </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6:19-20 </a:t>
            </a:r>
          </a:p>
        </p:txBody>
      </p:sp>
    </p:spTree>
  </p:cSld>
  <p:clrMapOvr>
    <a:masterClrMapping/>
  </p:clrMapOvr>
  <mc:AlternateContent xmlns:mc="http://schemas.openxmlformats.org/markup-compatibility/2006">
    <mc:Choice xmlns="" xmlns:p14="http://schemas.microsoft.com/office/powerpoint/2010/main" Requires="p14">
      <p:transition spd="med" p14:dur="699">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mc:AlternateContent xmlns:mc="http://schemas.openxmlformats.org/markup-compatibility/2006">
    <mc:Choice xmlns="" xmlns:p14="http://schemas.microsoft.com/office/powerpoint/2010/main" Requires="p14">
      <p:transition spd="med" p14:dur="699">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05979"/>
            <a:ext cx="8839200" cy="857250"/>
          </a:xfrm>
        </p:spPr>
        <p:txBody>
          <a:bodyPr>
            <a:noAutofit/>
          </a:bodyPr>
          <a:lstStyle/>
          <a:p>
            <a:r>
              <a:rPr lang="en-US" sz="5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Lay Up for Yourself a Treasure</a:t>
            </a:r>
            <a:endParaRPr lang="en-US" sz="5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152400" y="1200150"/>
            <a:ext cx="8534400" cy="3943350"/>
          </a:xfrm>
        </p:spPr>
        <p:txBody>
          <a:bodyPr>
            <a:normAutofit/>
          </a:bodyPr>
          <a:lstStyle/>
          <a:p>
            <a:pPr>
              <a:buNone/>
            </a:pP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"He who believes and is baptized will be saved; </a:t>
            </a: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But </a:t>
            </a: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he who does not </a:t>
            </a: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believe  will </a:t>
            </a: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 condemned.”</a:t>
            </a: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Mark </a:t>
            </a: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16:16 </a:t>
            </a:r>
            <a:endParaRPr lang="en-US" sz="4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mc:AlternateContent xmlns:mc="http://schemas.openxmlformats.org/markup-compatibility/2006">
    <mc:Choice xmlns="" xmlns:p14="http://schemas.microsoft.com/office/powerpoint/2010/main" Requires="p14">
      <p:transition spd="med" p14:dur="699">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0" y="514350"/>
            <a:ext cx="4419600" cy="4419599"/>
          </a:xfrm>
        </p:spPr>
        <p:txBody>
          <a:bodyPr/>
          <a:lstStyle/>
          <a:p>
            <a:pPr>
              <a:buNone/>
            </a:pPr>
            <a:r>
              <a:rPr lang="en-US" dirty="0" smtClean="0">
                <a:latin typeface="Calibri" pitchFamily="34" charset="0"/>
                <a:cs typeface="Calibri" pitchFamily="34" charset="0"/>
              </a:rPr>
              <a:t>Psalm 86:10-11 </a:t>
            </a:r>
            <a:br>
              <a:rPr lang="en-US" dirty="0" smtClean="0">
                <a:latin typeface="Calibri" pitchFamily="34" charset="0"/>
                <a:cs typeface="Calibri" pitchFamily="34" charset="0"/>
              </a:rPr>
            </a:br>
            <a:r>
              <a:rPr lang="en-US" sz="3000" dirty="0" smtClean="0">
                <a:latin typeface="Calibri" pitchFamily="34" charset="0"/>
                <a:cs typeface="Calibri" pitchFamily="34" charset="0"/>
              </a:rPr>
              <a:t>For You are great, and do wondrous things; </a:t>
            </a:r>
            <a:r>
              <a:rPr lang="en-US" sz="3000" dirty="0" smtClean="0">
                <a:latin typeface="Calibri" pitchFamily="34" charset="0"/>
                <a:cs typeface="Calibri" pitchFamily="34" charset="0"/>
              </a:rPr>
              <a:t> You </a:t>
            </a:r>
            <a:r>
              <a:rPr lang="en-US" sz="3000" dirty="0" smtClean="0">
                <a:latin typeface="Calibri" pitchFamily="34" charset="0"/>
                <a:cs typeface="Calibri" pitchFamily="34" charset="0"/>
              </a:rPr>
              <a:t>alone are God. Teach me Your way, </a:t>
            </a:r>
            <a:r>
              <a:rPr lang="en-US" sz="3000" dirty="0" smtClean="0">
                <a:latin typeface="Calibri" pitchFamily="34" charset="0"/>
                <a:cs typeface="Calibri" pitchFamily="34" charset="0"/>
              </a:rPr>
              <a:t>      O </a:t>
            </a:r>
            <a:r>
              <a:rPr lang="en-US" sz="3000" dirty="0" smtClean="0">
                <a:latin typeface="Calibri" pitchFamily="34" charset="0"/>
                <a:cs typeface="Calibri" pitchFamily="34" charset="0"/>
              </a:rPr>
              <a:t>LORD; I will walk in Your truth; Unite my heart to fear Your name.</a:t>
            </a:r>
            <a:endParaRPr lang="en-US" sz="3000" dirty="0"/>
          </a:p>
        </p:txBody>
      </p:sp>
      <p:sp>
        <p:nvSpPr>
          <p:cNvPr id="4" name="Content Placeholder 3"/>
          <p:cNvSpPr>
            <a:spLocks noGrp="1"/>
          </p:cNvSpPr>
          <p:nvPr>
            <p:ph sz="half" idx="2"/>
          </p:nvPr>
        </p:nvSpPr>
        <p:spPr>
          <a:xfrm>
            <a:off x="5791200" y="514350"/>
            <a:ext cx="3352800" cy="3851672"/>
          </a:xfrm>
        </p:spPr>
        <p:txBody>
          <a:bodyPr/>
          <a:lstStyle/>
          <a:p>
            <a:pPr>
              <a:buNone/>
            </a:pPr>
            <a:r>
              <a:rPr lang="en-US" dirty="0" smtClean="0"/>
              <a:t>Songs</a:t>
            </a:r>
            <a:endParaRPr lang="en-US" dirty="0"/>
          </a:p>
        </p:txBody>
      </p:sp>
    </p:spTree>
  </p:cSld>
  <p:clrMapOvr>
    <a:masterClrMapping/>
  </p:clrMapOvr>
  <p:transition spd="med">
    <p:fad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2831972"/>
            <a:ext cx="9144000" cy="1017844"/>
          </a:xfrm>
        </p:spPr>
        <p:txBody>
          <a:bodyPr wrap="square" lIns="90000" tIns="46800" rIns="90000" bIns="46800" anchorCtr="0">
            <a:spAutoFit/>
            <a:scene3d>
              <a:camera prst="orthographicFront"/>
              <a:lightRig rig="balanced" dir="t">
                <a:rot lat="0" lon="0" rev="2100000"/>
              </a:lightRig>
            </a:scene3d>
            <a:sp3d extrusionH="57150" prstMaterial="metal">
              <a:bevelT w="38100" h="25400"/>
              <a:contourClr>
                <a:schemeClr val="bg2"/>
              </a:contourClr>
            </a:sp3d>
          </a:bodyPr>
          <a:lstStyle/>
          <a:p>
            <a:pPr lvl="0"/>
            <a:r>
              <a:rPr lang="en-US" sz="6000" b="1" dirty="0" smtClean="0">
                <a:ln w="50800"/>
                <a:solidFill>
                  <a:schemeClr val="bg1">
                    <a:shade val="50000"/>
                  </a:schemeClr>
                </a:solidFill>
                <a:effectLst>
                  <a:glow rad="228600">
                    <a:srgbClr val="FFFFFF"/>
                  </a:glow>
                </a:effectLst>
              </a:rPr>
              <a:t>2 Corinthians 4:17-18</a:t>
            </a:r>
            <a:endParaRPr lang="en-US" sz="6000" b="1" dirty="0">
              <a:ln w="50800"/>
              <a:solidFill>
                <a:schemeClr val="bg1">
                  <a:shade val="50000"/>
                </a:schemeClr>
              </a:solidFill>
              <a:effectLst>
                <a:glow rad="228600">
                  <a:srgbClr val="FFFFFF"/>
                </a:glow>
              </a:effectLst>
            </a:endParaRPr>
          </a:p>
        </p:txBody>
      </p:sp>
    </p:spTree>
  </p:cSld>
  <p:clrMapOvr>
    <a:masterClrMapping/>
  </p:clrMapOvr>
  <p:transition spd="med">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8"/>
            <a:ext cx="8686800" cy="2441971"/>
          </a:xfrm>
        </p:spPr>
        <p:txBody>
          <a:bodyPr>
            <a:noAutofit/>
          </a:bodyPr>
          <a:lstStyle/>
          <a:p>
            <a:r>
              <a:rPr lang="en-US" sz="5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One Marshmallow or Two?</a:t>
            </a:r>
            <a:endParaRPr lang="en-US" sz="5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Delayed Gratification</a:t>
            </a:r>
            <a:endParaRPr lang="en-US" sz="6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228600" y="1200150"/>
            <a:ext cx="8686800" cy="3829050"/>
          </a:xfrm>
        </p:spPr>
        <p:txBody>
          <a:bodyPr>
            <a:normAutofit fontScale="92500"/>
          </a:bodyPr>
          <a:lstStyle/>
          <a:p>
            <a:pPr>
              <a:buNone/>
            </a:pPr>
            <a:r>
              <a:rPr lang="en-US" sz="4000" dirty="0" smtClean="0"/>
              <a:t>People who wait for two marshmallows:</a:t>
            </a:r>
          </a:p>
          <a:p>
            <a:pPr>
              <a:buNone/>
            </a:pPr>
            <a:r>
              <a:rPr lang="en-US" sz="4000" dirty="0" smtClean="0"/>
              <a:t>	more thriving marriages</a:t>
            </a:r>
          </a:p>
          <a:p>
            <a:pPr>
              <a:buNone/>
            </a:pPr>
            <a:r>
              <a:rPr lang="en-US" sz="4000" dirty="0" smtClean="0"/>
              <a:t>	greater career satisfaction </a:t>
            </a:r>
          </a:p>
          <a:p>
            <a:pPr>
              <a:buNone/>
            </a:pPr>
            <a:r>
              <a:rPr lang="en-US" sz="4000" dirty="0" smtClean="0"/>
              <a:t>	higher incomes</a:t>
            </a:r>
          </a:p>
          <a:p>
            <a:pPr>
              <a:buNone/>
            </a:pPr>
            <a:r>
              <a:rPr lang="en-US" sz="4000" dirty="0" smtClean="0"/>
              <a:t>	better health</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Instant Gratification</a:t>
            </a:r>
            <a:endParaRPr lang="en-US" sz="6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228600" y="1200150"/>
            <a:ext cx="8686800" cy="4114800"/>
          </a:xfrm>
        </p:spPr>
        <p:txBody>
          <a:bodyPr>
            <a:normAutofit lnSpcReduction="10000"/>
          </a:bodyPr>
          <a:lstStyle/>
          <a:p>
            <a:pPr>
              <a:buNone/>
            </a:pPr>
            <a:r>
              <a:rPr lang="en-US" sz="4000" dirty="0" smtClean="0"/>
              <a:t>People who did not wait:</a:t>
            </a:r>
          </a:p>
          <a:p>
            <a:pPr>
              <a:buNone/>
            </a:pPr>
            <a:r>
              <a:rPr lang="en-US" sz="4000" dirty="0" smtClean="0"/>
              <a:t>	</a:t>
            </a:r>
            <a:r>
              <a:rPr lang="en-US" sz="4000" dirty="0" smtClean="0"/>
              <a:t>less successful </a:t>
            </a:r>
            <a:r>
              <a:rPr lang="en-US" sz="4000" dirty="0" smtClean="0"/>
              <a:t>marriages </a:t>
            </a:r>
          </a:p>
          <a:p>
            <a:pPr>
              <a:buNone/>
            </a:pPr>
            <a:r>
              <a:rPr lang="en-US" sz="4000" dirty="0" smtClean="0"/>
              <a:t>	</a:t>
            </a:r>
            <a:r>
              <a:rPr lang="en-US" sz="4000" dirty="0" smtClean="0"/>
              <a:t>lower </a:t>
            </a:r>
            <a:r>
              <a:rPr lang="en-US" sz="4000" dirty="0" smtClean="0"/>
              <a:t>job satisfaction </a:t>
            </a:r>
          </a:p>
          <a:p>
            <a:pPr>
              <a:buNone/>
            </a:pPr>
            <a:r>
              <a:rPr lang="en-US" sz="4000" dirty="0" smtClean="0"/>
              <a:t>	</a:t>
            </a:r>
            <a:r>
              <a:rPr lang="en-US" sz="4000" dirty="0" smtClean="0"/>
              <a:t>lower </a:t>
            </a:r>
            <a:r>
              <a:rPr lang="en-US" sz="4000" dirty="0" smtClean="0"/>
              <a:t>income</a:t>
            </a:r>
          </a:p>
          <a:p>
            <a:pPr>
              <a:buNone/>
            </a:pPr>
            <a:r>
              <a:rPr lang="en-US" sz="4000" dirty="0" smtClean="0"/>
              <a:t>	</a:t>
            </a:r>
            <a:r>
              <a:rPr lang="en-US" sz="4000" dirty="0" smtClean="0"/>
              <a:t>more prone to bad health </a:t>
            </a:r>
            <a:endParaRPr lang="en-US" sz="4000" dirty="0" smtClean="0"/>
          </a:p>
          <a:p>
            <a:pPr>
              <a:buNone/>
            </a:pPr>
            <a:r>
              <a:rPr lang="en-US" sz="4000" dirty="0" smtClean="0"/>
              <a:t>	</a:t>
            </a:r>
            <a:r>
              <a:rPr lang="en-US" sz="4000" dirty="0" smtClean="0"/>
              <a:t>generally more frustration </a:t>
            </a:r>
            <a:r>
              <a:rPr lang="en-US" sz="4000" dirty="0" smtClean="0"/>
              <a:t>with life</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458200" cy="857250"/>
          </a:xfrm>
        </p:spPr>
        <p:txBody>
          <a:bodyPr>
            <a:normAutofit fontScale="90000"/>
          </a:bodyPr>
          <a:lstStyle/>
          <a:p>
            <a:r>
              <a:rPr lang="en-US" sz="6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Key to Following Christ:</a:t>
            </a:r>
            <a:endParaRPr lang="en-US" sz="6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228600" y="1200150"/>
            <a:ext cx="8686800" cy="3829050"/>
          </a:xfrm>
        </p:spPr>
        <p:txBody>
          <a:bodyPr>
            <a:normAutofit/>
          </a:bodyPr>
          <a:lstStyle/>
          <a:p>
            <a:pPr algn="ctr">
              <a:buNone/>
            </a:pPr>
            <a:r>
              <a:rPr lang="en-US" sz="4800" dirty="0" smtClean="0"/>
              <a:t>The Marshmallow Principle</a:t>
            </a:r>
          </a:p>
          <a:p>
            <a:pPr algn="ctr">
              <a:buNone/>
            </a:pPr>
            <a:endParaRPr lang="en-US" sz="4000" dirty="0" smtClean="0"/>
          </a:p>
          <a:p>
            <a:pPr algn="ctr">
              <a:buNone/>
            </a:pPr>
            <a:endParaRPr lang="en-US" sz="4000" dirty="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488950"/>
            <a:ext cx="9144000" cy="4587875"/>
          </a:xfrm>
        </p:spPr>
        <p:txBody>
          <a:bodyPr wrap="square" lIns="90000" tIns="46800" rIns="90000" bIns="46800" anchorCtr="0">
            <a:spAutoFit/>
          </a:bodyPr>
          <a:lstStyle/>
          <a:p>
            <a:pPr lvl="0"/>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For our light affliction, which is but for a moment, is working for us a far more exceeding and eternal weight of glory, while we do not look at the things which are seen, but at the things which are not seen. For the things which are seen are temporary, but the things which are not seen are eternal.</a:t>
            </a:r>
            <a:b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2 </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Corinthians 4:17-18</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spd="med">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Self Control</a:t>
            </a:r>
            <a:endParaRPr lang="en-US" sz="6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228600" y="1200150"/>
            <a:ext cx="8686800" cy="3829050"/>
          </a:xfrm>
        </p:spPr>
        <p:txBody>
          <a:bodyPr>
            <a:normAutofit fontScale="92500" lnSpcReduction="10000"/>
          </a:bodyPr>
          <a:lstStyle/>
          <a:p>
            <a:pPr>
              <a:buNone/>
            </a:pPr>
            <a:r>
              <a:rPr lang="en-US" sz="4000" dirty="0" smtClean="0"/>
              <a:t>God &amp; the Bible LOVE self control</a:t>
            </a:r>
          </a:p>
          <a:p>
            <a:pPr>
              <a:buNone/>
            </a:pPr>
            <a:r>
              <a:rPr lang="en-US" sz="4000" dirty="0" smtClean="0"/>
              <a:t>	Galatians 5:22-23</a:t>
            </a:r>
          </a:p>
          <a:p>
            <a:pPr>
              <a:buNone/>
            </a:pPr>
            <a:r>
              <a:rPr lang="en-US" sz="4000" dirty="0" smtClean="0"/>
              <a:t>	2 Peter 1:5-8</a:t>
            </a:r>
          </a:p>
          <a:p>
            <a:pPr>
              <a:buNone/>
            </a:pPr>
            <a:r>
              <a:rPr lang="en-US" sz="4000" dirty="0" smtClean="0"/>
              <a:t>	Titus 1:6-9</a:t>
            </a:r>
          </a:p>
          <a:p>
            <a:pPr>
              <a:buNone/>
            </a:pPr>
            <a:r>
              <a:rPr lang="en-US" sz="4000" dirty="0" smtClean="0"/>
              <a:t>Godly </a:t>
            </a:r>
            <a:r>
              <a:rPr lang="en-US" sz="4000" dirty="0" smtClean="0"/>
              <a:t>people LEARN self control</a:t>
            </a:r>
          </a:p>
          <a:p>
            <a:pPr>
              <a:buNone/>
            </a:pPr>
            <a:r>
              <a:rPr lang="en-US" sz="4000" dirty="0" smtClean="0"/>
              <a:t>	Hebrews 11:24-26</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49678</TotalTime>
  <Words>164</Words>
  <Application>Microsoft Office PowerPoint</Application>
  <PresentationFormat>On-screen Show (16:9)</PresentationFormat>
  <Paragraphs>62</Paragraphs>
  <Slides>15</Slides>
  <Notes>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Technic</vt:lpstr>
      <vt:lpstr>Welcome!</vt:lpstr>
      <vt:lpstr>Slide 2</vt:lpstr>
      <vt:lpstr>2 Corinthians 4:17-18</vt:lpstr>
      <vt:lpstr>One Marshmallow or Two?</vt:lpstr>
      <vt:lpstr>Delayed Gratification</vt:lpstr>
      <vt:lpstr>Instant Gratification</vt:lpstr>
      <vt:lpstr>Key to Following Christ:</vt:lpstr>
      <vt:lpstr>For our light affliction, which is but for a moment, is working for us a far more exceeding and eternal weight of glory, while we do not look at the things which are seen, but at the things which are not seen. For the things which are seen are temporary, but the things which are not seen are eternal.     2 Corinthians 4:17-18</vt:lpstr>
      <vt:lpstr>Self Control</vt:lpstr>
      <vt:lpstr>Self Control</vt:lpstr>
      <vt:lpstr>Self Control</vt:lpstr>
      <vt:lpstr>Self Control</vt:lpstr>
      <vt:lpstr>The POINT:</vt:lpstr>
      <vt:lpstr>Slide 14</vt:lpstr>
      <vt:lpstr>Lay Up for Yourself a Treasure</vt:lpstr>
    </vt:vector>
  </TitlesOfParts>
  <Company>Walton Chapel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Marshmallows</dc:title>
  <dc:creator>Brian Haines</dc:creator>
  <cp:lastModifiedBy>Brian</cp:lastModifiedBy>
  <cp:revision>1388</cp:revision>
  <dcterms:created xsi:type="dcterms:W3CDTF">2005-03-23T20:22:09Z</dcterms:created>
  <dcterms:modified xsi:type="dcterms:W3CDTF">2012-11-09T21:30:14Z</dcterms:modified>
</cp:coreProperties>
</file>